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C570AC-FCC7-4733-A847-96471A5AB586}">
          <p14:sldIdLst>
            <p14:sldId id="256"/>
            <p14:sldId id="257"/>
            <p14:sldId id="258"/>
            <p14:sldId id="259"/>
            <p14:sldId id="261"/>
            <p14:sldId id="263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000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y%20Tang\Desktop\Data%20Analytics%20Program\Homework%20Working%20Folder\Homework%20%231\Kickstarter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% by parent category!PivotTable6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% Success Rate by </a:t>
            </a:r>
            <a:r>
              <a:rPr lang="en-US" sz="1400" b="0" i="0" u="none" strike="noStrike" baseline="0" dirty="0">
                <a:effectLst/>
              </a:rPr>
              <a:t>Parent Category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'Outcome % by parent category'!$B$3:$B$4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category'!$A$5:$A$13</c:f>
              <c:strCache>
                <c:ptCount val="8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publishing</c:v>
                </c:pt>
                <c:pt idx="6">
                  <c:v>games</c:v>
                </c:pt>
                <c:pt idx="7">
                  <c:v>food</c:v>
                </c:pt>
              </c:strCache>
            </c:strRef>
          </c:cat>
          <c:val>
            <c:numRef>
              <c:f>'Outcome % by parent category'!$B$5:$B$13</c:f>
              <c:numCache>
                <c:formatCode>0.00%</c:formatCode>
                <c:ptCount val="8"/>
                <c:pt idx="0">
                  <c:v>0.38398169336384441</c:v>
                </c:pt>
                <c:pt idx="1">
                  <c:v>0.24713958810068651</c:v>
                </c:pt>
                <c:pt idx="2">
                  <c:v>0.13729977116704806</c:v>
                </c:pt>
                <c:pt idx="3">
                  <c:v>9.5652173913043481E-2</c:v>
                </c:pt>
                <c:pt idx="4">
                  <c:v>4.7139588100686497E-2</c:v>
                </c:pt>
                <c:pt idx="5">
                  <c:v>3.6613272311212815E-2</c:v>
                </c:pt>
                <c:pt idx="6">
                  <c:v>3.6613272311212815E-2</c:v>
                </c:pt>
                <c:pt idx="7">
                  <c:v>1.5560640732265447E-2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B0-4FB1-8321-A31E91E65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836112"/>
        <c:axId val="603837712"/>
      </c:barChart>
      <c:catAx>
        <c:axId val="60383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7712"/>
        <c:crosses val="autoZero"/>
        <c:auto val="1"/>
        <c:lblAlgn val="ctr"/>
        <c:lblOffset val="100"/>
        <c:noMultiLvlLbl val="0"/>
      </c:catAx>
      <c:valAx>
        <c:axId val="60383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6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Data.xlsx]% funded by category!PivotTable13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Funding</a:t>
            </a:r>
            <a:r>
              <a:rPr lang="en-US" baseline="0" dirty="0"/>
              <a:t> Achieved vs Goal</a:t>
            </a:r>
            <a:endParaRPr lang="en-US" dirty="0"/>
          </a:p>
        </c:rich>
      </c:tx>
      <c:layout>
        <c:manualLayout>
          <c:xMode val="edge"/>
          <c:yMode val="edge"/>
          <c:x val="0.36468699997678794"/>
          <c:y val="0.15630696380949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'% funded by category'!$B$3712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'% funded by category'!$A$3713:$A$3722</c:f>
              <c:strCache>
                <c:ptCount val="9"/>
                <c:pt idx="0">
                  <c:v>games</c:v>
                </c:pt>
                <c:pt idx="1">
                  <c:v>technology</c:v>
                </c:pt>
                <c:pt idx="2">
                  <c:v>music</c:v>
                </c:pt>
                <c:pt idx="3">
                  <c:v>photography</c:v>
                </c:pt>
                <c:pt idx="4">
                  <c:v>film &amp; video</c:v>
                </c:pt>
                <c:pt idx="5">
                  <c:v>theater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'% funded by category'!$B$3713:$B$3722</c:f>
              <c:numCache>
                <c:formatCode>0%</c:formatCode>
                <c:ptCount val="9"/>
                <c:pt idx="0">
                  <c:v>47.93889206399772</c:v>
                </c:pt>
                <c:pt idx="1">
                  <c:v>43.939444947463812</c:v>
                </c:pt>
                <c:pt idx="2">
                  <c:v>5.6705415230215825</c:v>
                </c:pt>
                <c:pt idx="3">
                  <c:v>0.95177498838269625</c:v>
                </c:pt>
                <c:pt idx="4">
                  <c:v>0.91607780066608335</c:v>
                </c:pt>
                <c:pt idx="5">
                  <c:v>0.87674899497019687</c:v>
                </c:pt>
                <c:pt idx="6">
                  <c:v>0.68415942650116257</c:v>
                </c:pt>
                <c:pt idx="7">
                  <c:v>0.4118708958886273</c:v>
                </c:pt>
                <c:pt idx="8">
                  <c:v>0.11205601373924134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40-44E5-B674-021F4FFC6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317712"/>
        <c:axId val="626318352"/>
      </c:barChart>
      <c:catAx>
        <c:axId val="62631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18352"/>
        <c:crosses val="autoZero"/>
        <c:auto val="1"/>
        <c:lblAlgn val="ctr"/>
        <c:lblOffset val="100"/>
        <c:noMultiLvlLbl val="0"/>
      </c:catAx>
      <c:valAx>
        <c:axId val="62631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1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by date created!PivotTable5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Outcomes by</a:t>
            </a:r>
            <a:r>
              <a:rPr lang="en-US" baseline="0" dirty="0"/>
              <a:t> Campaign Creation Date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'Outcome by date created'!$B$4:$B$5</c:f>
              <c:strCache>
                <c:ptCount val="1"/>
                <c:pt idx="0">
                  <c:v>canceled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created'!$B$6:$B$18</c:f>
              <c:numCache>
                <c:formatCode>General</c:formatCode>
                <c:ptCount val="12"/>
                <c:pt idx="0">
                  <c:v>34</c:v>
                </c:pt>
                <c:pt idx="1">
                  <c:v>27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43</c:v>
                </c:pt>
                <c:pt idx="7">
                  <c:v>32</c:v>
                </c:pt>
                <c:pt idx="8">
                  <c:v>24</c:v>
                </c:pt>
                <c:pt idx="9">
                  <c:v>20</c:v>
                </c:pt>
                <c:pt idx="10">
                  <c:v>37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0D-44B7-835B-C91B61818D06}"/>
            </c:ext>
          </c:extLst>
        </c:ser>
        <c:ser>
          <c:idx val="1"/>
          <c:order val="1"/>
          <c:tx>
            <c:strRef>
              <c:f>'Outcome by date created'!$C$4:$C$5</c:f>
              <c:strCache>
                <c:ptCount val="1"/>
                <c:pt idx="0">
                  <c:v>failed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created'!$C$6:$C$18</c:f>
              <c:numCache>
                <c:formatCode>General</c:formatCode>
                <c:ptCount val="12"/>
                <c:pt idx="0">
                  <c:v>148</c:v>
                </c:pt>
                <c:pt idx="1">
                  <c:v>106</c:v>
                </c:pt>
                <c:pt idx="2">
                  <c:v>108</c:v>
                </c:pt>
                <c:pt idx="3">
                  <c:v>103</c:v>
                </c:pt>
                <c:pt idx="4">
                  <c:v>125</c:v>
                </c:pt>
                <c:pt idx="5">
                  <c:v>148</c:v>
                </c:pt>
                <c:pt idx="6">
                  <c:v>148</c:v>
                </c:pt>
                <c:pt idx="7">
                  <c:v>135</c:v>
                </c:pt>
                <c:pt idx="8">
                  <c:v>126</c:v>
                </c:pt>
                <c:pt idx="9">
                  <c:v>151</c:v>
                </c:pt>
                <c:pt idx="10">
                  <c:v>113</c:v>
                </c:pt>
                <c:pt idx="11">
                  <c:v>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0D-44B7-835B-C91B61818D06}"/>
            </c:ext>
          </c:extLst>
        </c:ser>
        <c:ser>
          <c:idx val="2"/>
          <c:order val="2"/>
          <c:tx>
            <c:strRef>
              <c:f>'Outcome by date created'!$D$4:$D$5</c:f>
              <c:strCache>
                <c:ptCount val="1"/>
                <c:pt idx="0">
                  <c:v>live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created'!$D$6:$D$18</c:f>
              <c:numCache>
                <c:formatCode>General</c:formatCode>
                <c:ptCount val="12"/>
                <c:pt idx="0">
                  <c:v>2</c:v>
                </c:pt>
                <c:pt idx="1">
                  <c:v>18</c:v>
                </c:pt>
                <c:pt idx="2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0D-44B7-835B-C91B61818D06}"/>
            </c:ext>
          </c:extLst>
        </c:ser>
        <c:ser>
          <c:idx val="3"/>
          <c:order val="3"/>
          <c:tx>
            <c:strRef>
              <c:f>'Outcome by date created'!$E$4:$E$5</c:f>
              <c:strCache>
                <c:ptCount val="1"/>
                <c:pt idx="0">
                  <c:v>successful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created'!$E$6:$E$18</c:f>
              <c:numCache>
                <c:formatCode>General</c:formatCode>
                <c:ptCount val="12"/>
                <c:pt idx="0">
                  <c:v>184</c:v>
                </c:pt>
                <c:pt idx="1">
                  <c:v>202</c:v>
                </c:pt>
                <c:pt idx="2">
                  <c:v>180</c:v>
                </c:pt>
                <c:pt idx="3">
                  <c:v>193</c:v>
                </c:pt>
                <c:pt idx="4">
                  <c:v>232</c:v>
                </c:pt>
                <c:pt idx="5">
                  <c:v>213</c:v>
                </c:pt>
                <c:pt idx="6">
                  <c:v>191</c:v>
                </c:pt>
                <c:pt idx="7">
                  <c:v>167</c:v>
                </c:pt>
                <c:pt idx="8">
                  <c:v>149</c:v>
                </c:pt>
                <c:pt idx="9">
                  <c:v>183</c:v>
                </c:pt>
                <c:pt idx="10">
                  <c:v>181</c:v>
                </c:pt>
                <c:pt idx="11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0D-44B7-835B-C91B61818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152312"/>
        <c:axId val="536152632"/>
      </c:lineChart>
      <c:catAx>
        <c:axId val="536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632"/>
        <c:crosses val="autoZero"/>
        <c:auto val="1"/>
        <c:lblAlgn val="ctr"/>
        <c:lblOffset val="100"/>
        <c:noMultiLvlLbl val="0"/>
      </c:catAx>
      <c:valAx>
        <c:axId val="53615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by date created (yrs)!PivotTable5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Outcomes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'Outcome by date created (yrs)'!$B$4:$B$5</c:f>
              <c:strCache>
                <c:ptCount val="1"/>
                <c:pt idx="0">
                  <c:v>canceled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(yrs)'!$B$6:$B$15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80</c:v>
                </c:pt>
                <c:pt idx="6">
                  <c:v>131</c:v>
                </c:pt>
                <c:pt idx="7">
                  <c:v>99</c:v>
                </c:pt>
                <c:pt idx="8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FD-4463-BE3C-81352097C43B}"/>
            </c:ext>
          </c:extLst>
        </c:ser>
        <c:ser>
          <c:idx val="1"/>
          <c:order val="1"/>
          <c:tx>
            <c:strRef>
              <c:f>'Outcome by date created (yrs)'!$C$4:$C$5</c:f>
              <c:strCache>
                <c:ptCount val="1"/>
                <c:pt idx="0">
                  <c:v>failed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(yrs)'!$C$6:$C$15</c:f>
              <c:numCache>
                <c:formatCode>General</c:formatCode>
                <c:ptCount val="9"/>
                <c:pt idx="0">
                  <c:v>4</c:v>
                </c:pt>
                <c:pt idx="1">
                  <c:v>15</c:v>
                </c:pt>
                <c:pt idx="2">
                  <c:v>28</c:v>
                </c:pt>
                <c:pt idx="3">
                  <c:v>60</c:v>
                </c:pt>
                <c:pt idx="4">
                  <c:v>67</c:v>
                </c:pt>
                <c:pt idx="5">
                  <c:v>423</c:v>
                </c:pt>
                <c:pt idx="6">
                  <c:v>527</c:v>
                </c:pt>
                <c:pt idx="7">
                  <c:v>375</c:v>
                </c:pt>
                <c:pt idx="8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FD-4463-BE3C-81352097C43B}"/>
            </c:ext>
          </c:extLst>
        </c:ser>
        <c:ser>
          <c:idx val="2"/>
          <c:order val="2"/>
          <c:tx>
            <c:strRef>
              <c:f>'Outcome by date created (yrs)'!$D$4:$D$5</c:f>
              <c:strCache>
                <c:ptCount val="1"/>
                <c:pt idx="0">
                  <c:v>live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(yrs)'!$D$6:$D$15</c:f>
              <c:numCache>
                <c:formatCode>General</c:formatCode>
                <c:ptCount val="9"/>
                <c:pt idx="8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FD-4463-BE3C-81352097C43B}"/>
            </c:ext>
          </c:extLst>
        </c:ser>
        <c:ser>
          <c:idx val="3"/>
          <c:order val="3"/>
          <c:tx>
            <c:strRef>
              <c:f>'Outcome by date created (yrs)'!$E$4:$E$5</c:f>
              <c:strCache>
                <c:ptCount val="1"/>
                <c:pt idx="0">
                  <c:v>successful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(yrs)'!$E$6:$E$15</c:f>
              <c:numCache>
                <c:formatCode>General</c:formatCode>
                <c:ptCount val="9"/>
                <c:pt idx="0">
                  <c:v>9</c:v>
                </c:pt>
                <c:pt idx="1">
                  <c:v>49</c:v>
                </c:pt>
                <c:pt idx="2">
                  <c:v>136</c:v>
                </c:pt>
                <c:pt idx="3">
                  <c:v>216</c:v>
                </c:pt>
                <c:pt idx="4">
                  <c:v>200</c:v>
                </c:pt>
                <c:pt idx="5">
                  <c:v>474</c:v>
                </c:pt>
                <c:pt idx="6">
                  <c:v>567</c:v>
                </c:pt>
                <c:pt idx="7">
                  <c:v>475</c:v>
                </c:pt>
                <c:pt idx="8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FD-4463-BE3C-81352097C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152312"/>
        <c:axId val="536152632"/>
      </c:lineChart>
      <c:catAx>
        <c:axId val="536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632"/>
        <c:crosses val="autoZero"/>
        <c:auto val="1"/>
        <c:lblAlgn val="ctr"/>
        <c:lblOffset val="100"/>
        <c:noMultiLvlLbl val="0"/>
      </c:catAx>
      <c:valAx>
        <c:axId val="53615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Data.xlsx]Country!PivotTable12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Campaign</a:t>
            </a:r>
            <a:r>
              <a:rPr lang="en-US" baseline="0" dirty="0"/>
              <a:t> Origination by County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Country!$P$3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E-42C9-A383-1F618820B5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AE-42C9-A383-1F618820B5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E-42C9-A383-1F618820B5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AE-42C9-A383-1F618820B5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AE-42C9-A383-1F618820B51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AE-42C9-A383-1F618820B51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FAE-42C9-A383-1F618820B51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FAE-42C9-A383-1F618820B51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FAE-42C9-A383-1F618820B51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FAE-42C9-A383-1F618820B51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FAE-42C9-A383-1F618820B51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FAE-42C9-A383-1F618820B51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FAE-42C9-A383-1F618820B51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FAE-42C9-A383-1F618820B51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FAE-42C9-A383-1F618820B51D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FAE-42C9-A383-1F618820B51D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AFAE-42C9-A383-1F618820B51D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AFAE-42C9-A383-1F618820B51D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AFAE-42C9-A383-1F618820B51D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AFAE-42C9-A383-1F618820B51D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AFAE-42C9-A383-1F618820B51D}"/>
              </c:ext>
            </c:extLst>
          </c:dPt>
          <c:cat>
            <c:strRef>
              <c:f>Country!$O$4:$O$25</c:f>
              <c:strCache>
                <c:ptCount val="2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AU</c:v>
                </c:pt>
                <c:pt idx="4">
                  <c:v>DE</c:v>
                </c:pt>
                <c:pt idx="5">
                  <c:v>IT</c:v>
                </c:pt>
                <c:pt idx="6">
                  <c:v>FR</c:v>
                </c:pt>
                <c:pt idx="7">
                  <c:v>NL</c:v>
                </c:pt>
                <c:pt idx="8">
                  <c:v>ES</c:v>
                </c:pt>
                <c:pt idx="9">
                  <c:v>SE</c:v>
                </c:pt>
                <c:pt idx="10">
                  <c:v>IE</c:v>
                </c:pt>
                <c:pt idx="11">
                  <c:v>DK</c:v>
                </c:pt>
                <c:pt idx="12">
                  <c:v>MX</c:v>
                </c:pt>
                <c:pt idx="13">
                  <c:v>NZ</c:v>
                </c:pt>
                <c:pt idx="14">
                  <c:v>NO</c:v>
                </c:pt>
                <c:pt idx="15">
                  <c:v>CH</c:v>
                </c:pt>
                <c:pt idx="16">
                  <c:v>AT</c:v>
                </c:pt>
                <c:pt idx="17">
                  <c:v>HK</c:v>
                </c:pt>
                <c:pt idx="18">
                  <c:v>BE</c:v>
                </c:pt>
                <c:pt idx="19">
                  <c:v>LU</c:v>
                </c:pt>
                <c:pt idx="20">
                  <c:v>SG</c:v>
                </c:pt>
              </c:strCache>
            </c:strRef>
          </c:cat>
          <c:val>
            <c:numRef>
              <c:f>Country!$P$4:$P$25</c:f>
              <c:numCache>
                <c:formatCode>0.00%</c:formatCode>
                <c:ptCount val="21"/>
                <c:pt idx="0">
                  <c:v>0.73845405930967434</c:v>
                </c:pt>
                <c:pt idx="1">
                  <c:v>0.14681575109382597</c:v>
                </c:pt>
                <c:pt idx="2">
                  <c:v>3.5488575595527469E-2</c:v>
                </c:pt>
                <c:pt idx="3">
                  <c:v>1.7987360233349538E-2</c:v>
                </c:pt>
                <c:pt idx="4">
                  <c:v>1.2882839086047641E-2</c:v>
                </c:pt>
                <c:pt idx="5">
                  <c:v>7.0491006319883323E-3</c:v>
                </c:pt>
                <c:pt idx="6">
                  <c:v>6.5629557608167235E-3</c:v>
                </c:pt>
                <c:pt idx="7">
                  <c:v>5.1045211473018963E-3</c:v>
                </c:pt>
                <c:pt idx="8">
                  <c:v>5.1045211473018963E-3</c:v>
                </c:pt>
                <c:pt idx="9">
                  <c:v>5.1045211473018963E-3</c:v>
                </c:pt>
                <c:pt idx="10">
                  <c:v>3.6460865337870686E-3</c:v>
                </c:pt>
                <c:pt idx="11">
                  <c:v>3.4030140982012642E-3</c:v>
                </c:pt>
                <c:pt idx="12">
                  <c:v>2.9168692270296549E-3</c:v>
                </c:pt>
                <c:pt idx="13">
                  <c:v>2.9168692270296549E-3</c:v>
                </c:pt>
                <c:pt idx="14">
                  <c:v>1.7015070491006321E-3</c:v>
                </c:pt>
                <c:pt idx="15">
                  <c:v>1.4584346135148275E-3</c:v>
                </c:pt>
                <c:pt idx="16">
                  <c:v>1.4584346135148275E-3</c:v>
                </c:pt>
                <c:pt idx="17">
                  <c:v>7.2921730675741374E-4</c:v>
                </c:pt>
                <c:pt idx="18">
                  <c:v>4.8614487117160912E-4</c:v>
                </c:pt>
                <c:pt idx="19">
                  <c:v>4.8614487117160912E-4</c:v>
                </c:pt>
                <c:pt idx="20">
                  <c:v>2.4307243558580456E-4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AFAE-42C9-A383-1F618820B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[Kickstarter Data.xlsx]Outcome % by parent category!PivotTable6</c:name>
    <c:fmtId val="3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success</a:t>
            </a:r>
            <a:r>
              <a:rPr lang="en-US" baseline="0" dirty="0"/>
              <a:t> rate % by parent category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'Outcome % by parent category'!$B$3:$B$4</c:f>
              <c:strCache>
                <c:ptCount val="1"/>
                <c:pt idx="0">
                  <c:v>canceled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category'!$B$5:$B$14</c:f>
              <c:numCache>
                <c:formatCode>0.00%</c:formatCode>
                <c:ptCount val="9"/>
                <c:pt idx="0">
                  <c:v>2.6561378320172292E-2</c:v>
                </c:pt>
                <c:pt idx="1">
                  <c:v>2.8571428571428571E-2</c:v>
                </c:pt>
                <c:pt idx="2">
                  <c:v>7.6923076923076927E-2</c:v>
                </c:pt>
                <c:pt idx="3">
                  <c:v>0.29666666666666669</c:v>
                </c:pt>
                <c:pt idx="4">
                  <c:v>0</c:v>
                </c:pt>
                <c:pt idx="5">
                  <c:v>0</c:v>
                </c:pt>
                <c:pt idx="6">
                  <c:v>0.12658227848101267</c:v>
                </c:pt>
                <c:pt idx="7">
                  <c:v>0.1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4-4E68-9E44-6FA029EAFE6C}"/>
            </c:ext>
          </c:extLst>
        </c:ser>
        <c:ser>
          <c:idx val="1"/>
          <c:order val="1"/>
          <c:tx>
            <c:strRef>
              <c:f>'Outcome % by parent category'!$C$3:$C$4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category'!$C$5:$C$14</c:f>
              <c:numCache>
                <c:formatCode>0.00%</c:formatCode>
                <c:ptCount val="9"/>
                <c:pt idx="0">
                  <c:v>0.35391241923905242</c:v>
                </c:pt>
                <c:pt idx="1">
                  <c:v>0.17142857142857143</c:v>
                </c:pt>
                <c:pt idx="2">
                  <c:v>0.34615384615384615</c:v>
                </c:pt>
                <c:pt idx="3">
                  <c:v>0.35499999999999998</c:v>
                </c:pt>
                <c:pt idx="4">
                  <c:v>0.53181818181818186</c:v>
                </c:pt>
                <c:pt idx="5">
                  <c:v>0.63636363636363635</c:v>
                </c:pt>
                <c:pt idx="6">
                  <c:v>0.53586497890295359</c:v>
                </c:pt>
                <c:pt idx="7">
                  <c:v>0.7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54-4E68-9E44-6FA029EAFE6C}"/>
            </c:ext>
          </c:extLst>
        </c:ser>
        <c:ser>
          <c:idx val="2"/>
          <c:order val="2"/>
          <c:tx>
            <c:strRef>
              <c:f>'Outcome % by parent category'!$D$3:$D$4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category'!$D$5:$D$14</c:f>
              <c:numCache>
                <c:formatCode>0.00%</c:formatCode>
                <c:ptCount val="9"/>
                <c:pt idx="0">
                  <c:v>1.7229002153625269E-2</c:v>
                </c:pt>
                <c:pt idx="1">
                  <c:v>2.8571428571428571E-2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0.03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54-4E68-9E44-6FA029EAFE6C}"/>
            </c:ext>
          </c:extLst>
        </c:ser>
        <c:ser>
          <c:idx val="3"/>
          <c:order val="3"/>
          <c:tx>
            <c:strRef>
              <c:f>'Outcome % by parent category'!$E$3:$E$4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category'!$E$5:$E$14</c:f>
              <c:numCache>
                <c:formatCode>0.00%</c:formatCode>
                <c:ptCount val="9"/>
                <c:pt idx="0">
                  <c:v>0.60229720028715006</c:v>
                </c:pt>
                <c:pt idx="1">
                  <c:v>0.77142857142857146</c:v>
                </c:pt>
                <c:pt idx="2">
                  <c:v>0.57692307692307687</c:v>
                </c:pt>
                <c:pt idx="3">
                  <c:v>0.34833333333333333</c:v>
                </c:pt>
                <c:pt idx="4">
                  <c:v>0.4681818181818182</c:v>
                </c:pt>
                <c:pt idx="5">
                  <c:v>0.36363636363636365</c:v>
                </c:pt>
                <c:pt idx="6">
                  <c:v>0.33755274261603374</c:v>
                </c:pt>
                <c:pt idx="7">
                  <c:v>0.17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54-4E68-9E44-6FA029EAF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836112"/>
        <c:axId val="603837712"/>
      </c:barChart>
      <c:catAx>
        <c:axId val="60383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7712"/>
        <c:crosses val="autoZero"/>
        <c:auto val="1"/>
        <c:lblAlgn val="ctr"/>
        <c:lblOffset val="100"/>
        <c:noMultiLvlLbl val="0"/>
      </c:catAx>
      <c:valAx>
        <c:axId val="6038377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Data.xlsx]% funded by category (2)!PivotTable13</c:name>
    <c:fmtId val="4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% Funding</a:t>
            </a:r>
            <a:r>
              <a:rPr lang="en-US" baseline="0" dirty="0"/>
              <a:t> Achieved</a:t>
            </a:r>
            <a:endParaRPr lang="en-US" dirty="0"/>
          </a:p>
        </c:rich>
      </c:tx>
      <c:layout>
        <c:manualLayout>
          <c:xMode val="edge"/>
          <c:yMode val="edge"/>
          <c:x val="0.41263328414753891"/>
          <c:y val="9.9033835260724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9402913704612837E-2"/>
          <c:y val="5.4310930074677528E-2"/>
          <c:w val="0.74130617276079358"/>
          <c:h val="0.88391626708575888"/>
        </c:manualLayout>
      </c:layout>
      <c:lineChart>
        <c:grouping val="standard"/>
        <c:varyColors val="0"/>
        <c:ser>
          <c:idx val="0"/>
          <c:order val="0"/>
          <c:tx>
            <c:strRef>
              <c:f>'% funded by category (2)'!$B$3712:$B$3713</c:f>
              <c:strCache>
                <c:ptCount val="1"/>
                <c:pt idx="0">
                  <c:v>games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(2)'!$B$3714:$B$3723</c:f>
              <c:numCache>
                <c:formatCode>0%</c:formatCode>
                <c:ptCount val="9"/>
                <c:pt idx="0">
                  <c:v>0</c:v>
                </c:pt>
                <c:pt idx="1">
                  <c:v>9.2826152971916417E-2</c:v>
                </c:pt>
                <c:pt idx="2">
                  <c:v>5.3492684091611072E-2</c:v>
                </c:pt>
                <c:pt idx="3">
                  <c:v>0.24922110277738979</c:v>
                </c:pt>
                <c:pt idx="4">
                  <c:v>1.216489830953198</c:v>
                </c:pt>
                <c:pt idx="5">
                  <c:v>0.33720239395089591</c:v>
                </c:pt>
                <c:pt idx="6">
                  <c:v>2.4562761546566532</c:v>
                </c:pt>
                <c:pt idx="7">
                  <c:v>6.9156643746944066E-2</c:v>
                </c:pt>
                <c:pt idx="8">
                  <c:v>10.535114411491319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D-44FF-A826-43925C0BDE77}"/>
            </c:ext>
          </c:extLst>
        </c:ser>
        <c:ser>
          <c:idx val="1"/>
          <c:order val="1"/>
          <c:tx>
            <c:strRef>
              <c:f>'% funded by category (2)'!$C$3712:$C$3713</c:f>
              <c:strCache>
                <c:ptCount val="1"/>
                <c:pt idx="0">
                  <c:v>technology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(2)'!$C$3714:$C$3723</c:f>
              <c:numCache>
                <c:formatCode>0%</c:formatCode>
                <c:ptCount val="9"/>
                <c:pt idx="0">
                  <c:v>1.2292645706198424</c:v>
                </c:pt>
                <c:pt idx="1">
                  <c:v>1.6216654485825968</c:v>
                </c:pt>
                <c:pt idx="2">
                  <c:v>1.2917384045493083</c:v>
                </c:pt>
                <c:pt idx="3">
                  <c:v>3.8381050296086499</c:v>
                </c:pt>
                <c:pt idx="4">
                  <c:v>3.7566450159218832</c:v>
                </c:pt>
                <c:pt idx="5">
                  <c:v>0.20312948485299187</c:v>
                </c:pt>
                <c:pt idx="6">
                  <c:v>1.0097724808098585</c:v>
                </c:pt>
                <c:pt idx="7">
                  <c:v>4.8009778748188925</c:v>
                </c:pt>
                <c:pt idx="8">
                  <c:v>0.15354465095269509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8D-44FF-A826-43925C0BDE77}"/>
            </c:ext>
          </c:extLst>
        </c:ser>
        <c:ser>
          <c:idx val="2"/>
          <c:order val="2"/>
          <c:tx>
            <c:strRef>
              <c:f>'% funded by category (2)'!$D$3712:$D$3713</c:f>
              <c:strCache>
                <c:ptCount val="1"/>
                <c:pt idx="0">
                  <c:v>music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(2)'!$D$3714:$D$3723</c:f>
              <c:numCache>
                <c:formatCode>0%</c:formatCode>
                <c:ptCount val="9"/>
                <c:pt idx="0">
                  <c:v>1.162908087512001</c:v>
                </c:pt>
                <c:pt idx="1">
                  <c:v>0.94250334461992413</c:v>
                </c:pt>
                <c:pt idx="2">
                  <c:v>1.0133336108069577</c:v>
                </c:pt>
                <c:pt idx="3">
                  <c:v>0.8757960989986906</c:v>
                </c:pt>
                <c:pt idx="4">
                  <c:v>0.59915409401321917</c:v>
                </c:pt>
                <c:pt idx="5">
                  <c:v>6.6839768961723802</c:v>
                </c:pt>
                <c:pt idx="6">
                  <c:v>1.3754309068176027</c:v>
                </c:pt>
                <c:pt idx="7">
                  <c:v>4.6595868815530468E-2</c:v>
                </c:pt>
                <c:pt idx="8">
                  <c:v>1.3890858835327339E-2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8D-44FF-A826-43925C0BDE77}"/>
            </c:ext>
          </c:extLst>
        </c:ser>
        <c:ser>
          <c:idx val="3"/>
          <c:order val="3"/>
          <c:tx>
            <c:strRef>
              <c:f>'% funded by category (2)'!$E$3712:$E$3713</c:f>
              <c:strCache>
                <c:ptCount val="1"/>
                <c:pt idx="0">
                  <c:v>photography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(2)'!$E$3714:$E$3723</c:f>
              <c:numCache>
                <c:formatCode>0%</c:formatCode>
                <c:ptCount val="9"/>
                <c:pt idx="0">
                  <c:v>0</c:v>
                </c:pt>
                <c:pt idx="1">
                  <c:v>1.8884632411060849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0.15001972921202189</c:v>
                </c:pt>
                <c:pt idx="6">
                  <c:v>1.0340088051116669</c:v>
                </c:pt>
                <c:pt idx="7">
                  <c:v>4.1231422033458309E-2</c:v>
                </c:pt>
                <c:pt idx="8">
                  <c:v>3.25956434492497E-2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8D-44FF-A826-43925C0BDE77}"/>
            </c:ext>
          </c:extLst>
        </c:ser>
        <c:ser>
          <c:idx val="4"/>
          <c:order val="4"/>
          <c:tx>
            <c:strRef>
              <c:f>'% funded by category (2)'!$F$3712:$F$3713</c:f>
              <c:strCache>
                <c:ptCount val="1"/>
                <c:pt idx="0">
                  <c:v>film &amp; video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(2)'!$F$3714:$F$3723</c:f>
              <c:numCache>
                <c:formatCode>0%</c:formatCode>
                <c:ptCount val="9"/>
                <c:pt idx="0">
                  <c:v>0.79483068893898234</c:v>
                </c:pt>
                <c:pt idx="1">
                  <c:v>1.1062417885977145</c:v>
                </c:pt>
                <c:pt idx="2">
                  <c:v>1.0135248823644696</c:v>
                </c:pt>
                <c:pt idx="3">
                  <c:v>0.77975616433804895</c:v>
                </c:pt>
                <c:pt idx="4">
                  <c:v>0.56251629293880745</c:v>
                </c:pt>
                <c:pt idx="5">
                  <c:v>0.16544641747513444</c:v>
                </c:pt>
                <c:pt idx="6">
                  <c:v>0.86822352421009052</c:v>
                </c:pt>
                <c:pt idx="7">
                  <c:v>4.2083530310338631E-2</c:v>
                </c:pt>
                <c:pt idx="8">
                  <c:v>1.5976147768344436E-2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8D-44FF-A826-43925C0BDE77}"/>
            </c:ext>
          </c:extLst>
        </c:ser>
        <c:ser>
          <c:idx val="5"/>
          <c:order val="5"/>
          <c:tx>
            <c:strRef>
              <c:f>'% funded by category (2)'!$G$3712:$G$3713</c:f>
              <c:strCache>
                <c:ptCount val="1"/>
                <c:pt idx="0">
                  <c:v>theater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(2)'!$G$3714:$G$3723</c:f>
              <c:numCache>
                <c:formatCode>0%</c:formatCode>
                <c:ptCount val="9"/>
                <c:pt idx="0">
                  <c:v>0</c:v>
                </c:pt>
                <c:pt idx="1">
                  <c:v>1.8726528511805456</c:v>
                </c:pt>
                <c:pt idx="2">
                  <c:v>1.6090376324204103</c:v>
                </c:pt>
                <c:pt idx="3">
                  <c:v>1.005586554349329</c:v>
                </c:pt>
                <c:pt idx="4">
                  <c:v>0.72770445997069744</c:v>
                </c:pt>
                <c:pt idx="5">
                  <c:v>0.18349555278084523</c:v>
                </c:pt>
                <c:pt idx="6">
                  <c:v>0.97601617539826113</c:v>
                </c:pt>
                <c:pt idx="7">
                  <c:v>3.8519510905423389E-2</c:v>
                </c:pt>
                <c:pt idx="8">
                  <c:v>1.258395279014745E-2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28D-44FF-A826-43925C0BDE77}"/>
            </c:ext>
          </c:extLst>
        </c:ser>
        <c:ser>
          <c:idx val="6"/>
          <c:order val="6"/>
          <c:tx>
            <c:strRef>
              <c:f>'% funded by category (2)'!$H$3712:$H$3713</c:f>
              <c:strCache>
                <c:ptCount val="1"/>
                <c:pt idx="0">
                  <c:v>publishing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(2)'!$H$3714:$H$3723</c:f>
              <c:numCache>
                <c:formatCode>0%</c:formatCode>
                <c:ptCount val="9"/>
                <c:pt idx="0">
                  <c:v>4.0717438918184086E-2</c:v>
                </c:pt>
                <c:pt idx="1">
                  <c:v>0.33808821669977823</c:v>
                </c:pt>
                <c:pt idx="2">
                  <c:v>0.96676390985889571</c:v>
                </c:pt>
                <c:pt idx="3">
                  <c:v>0.74105940690931338</c:v>
                </c:pt>
                <c:pt idx="4">
                  <c:v>0.66649335474256877</c:v>
                </c:pt>
                <c:pt idx="5">
                  <c:v>0.11974838260237376</c:v>
                </c:pt>
                <c:pt idx="6">
                  <c:v>0.48658787013572802</c:v>
                </c:pt>
                <c:pt idx="7">
                  <c:v>1.1538097286493167E-2</c:v>
                </c:pt>
                <c:pt idx="8">
                  <c:v>5.6217854728793214E-3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8D-44FF-A826-43925C0BDE77}"/>
            </c:ext>
          </c:extLst>
        </c:ser>
        <c:ser>
          <c:idx val="7"/>
          <c:order val="7"/>
          <c:tx>
            <c:strRef>
              <c:f>'% funded by category (2)'!$I$3712:$I$3713</c:f>
              <c:strCache>
                <c:ptCount val="1"/>
                <c:pt idx="0">
                  <c:v>food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(2)'!$I$3714:$I$3723</c:f>
              <c:numCache>
                <c:formatCode>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0.12137667524691186</c:v>
                </c:pt>
                <c:pt idx="6">
                  <c:v>0.27947715879593671</c:v>
                </c:pt>
                <c:pt idx="7">
                  <c:v>1.806134609007554E-2</c:v>
                </c:pt>
                <c:pt idx="8">
                  <c:v>1.0003230479553227E-2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28D-44FF-A826-43925C0BDE77}"/>
            </c:ext>
          </c:extLst>
        </c:ser>
        <c:ser>
          <c:idx val="8"/>
          <c:order val="8"/>
          <c:tx>
            <c:strRef>
              <c:f>'% funded by category (2)'!$J$3712:$J$3713</c:f>
              <c:strCache>
                <c:ptCount val="1"/>
                <c:pt idx="0">
                  <c:v>journalism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'% funded by category (2)'!$A$3714:$A$3723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'% funded by category (2)'!$J$3714:$J$3723</c:f>
              <c:numCache>
                <c:formatCode>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3.1380589595329531E-3</c:v>
                </c:pt>
                <c:pt idx="6">
                  <c:v>4.0065113681303395E-2</c:v>
                </c:pt>
                <c:pt idx="7">
                  <c:v>1.1749339292948809E-2</c:v>
                </c:pt>
                <c:pt idx="8">
                  <c:v>2.0233571645170717E-4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28D-44FF-A826-43925C0BD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189200"/>
        <c:axId val="610190160"/>
      </c:lineChart>
      <c:catAx>
        <c:axId val="61018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190160"/>
        <c:crosses val="autoZero"/>
        <c:auto val="1"/>
        <c:lblAlgn val="ctr"/>
        <c:lblOffset val="100"/>
        <c:noMultiLvlLbl val="0"/>
      </c:catAx>
      <c:valAx>
        <c:axId val="61019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18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21426035403379"/>
          <c:y val="2.553160160967826E-2"/>
          <c:w val="0.11926681042419085"/>
          <c:h val="0.908420077768394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2AC9-BEDC-43A9-9518-BD931241BF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5399B-34D2-4518-AF41-11013CCD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1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 notes: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data to other crowdfunding services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Indiegogo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RocketHub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RundRazrSa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Rundable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FundAntyhing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Quirky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% of campaigns to country’s population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7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 notes: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data to other crowdfunding services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Indiegogo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RocketHub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RundRazrSa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Rundable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FundAntyhing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Quirky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% of campaigns to country’s population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18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some other possible tables/graphs that we could create?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some other possible tables/graphs that we could create?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1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2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2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2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0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E12A7-4858-4066-AEA1-7AC050C72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7200" dirty="0" err="1"/>
              <a:t>KickStarter</a:t>
            </a:r>
            <a:r>
              <a:rPr lang="en-US" sz="7200" dirty="0"/>
              <a:t>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41B84-7353-47A6-AE9C-AC42EB16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en-US" sz="2400"/>
              <a:t>Homework #1</a:t>
            </a:r>
          </a:p>
          <a:p>
            <a:pPr algn="ctr"/>
            <a:r>
              <a:rPr lang="en-US" sz="2400"/>
              <a:t>Nary Tang</a:t>
            </a:r>
          </a:p>
        </p:txBody>
      </p:sp>
    </p:spTree>
    <p:extLst>
      <p:ext uri="{BB962C8B-B14F-4D97-AF65-F5344CB8AC3E}">
        <p14:creationId xmlns:p14="http://schemas.microsoft.com/office/powerpoint/2010/main" val="297111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#1: Theater campaigns have the highest success rates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92C3F59-7DAB-4603-BF39-94343F624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687103"/>
              </p:ext>
            </p:extLst>
          </p:nvPr>
        </p:nvGraphicFramePr>
        <p:xfrm>
          <a:off x="2185720" y="2321568"/>
          <a:ext cx="7820561" cy="4196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217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#2: Games &amp; Technogym achieves the highest average funding (~4K% &gt; Goal)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5BA0AE-D42E-458F-8E33-257199E6E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069834"/>
              </p:ext>
            </p:extLst>
          </p:nvPr>
        </p:nvGraphicFramePr>
        <p:xfrm>
          <a:off x="2240242" y="2526632"/>
          <a:ext cx="7711517" cy="3469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360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#3: Starting a campaign in May has historically yielded the highest success rate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A7F9205-3D57-47DA-B45C-1654A2649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416849"/>
              </p:ext>
            </p:extLst>
          </p:nvPr>
        </p:nvGraphicFramePr>
        <p:xfrm>
          <a:off x="2062823" y="2346158"/>
          <a:ext cx="8066354" cy="34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697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CF53B-5515-4263-A5AC-BC73DDC1E8B9}"/>
              </a:ext>
            </a:extLst>
          </p:cNvPr>
          <p:cNvSpPr txBox="1"/>
          <p:nvPr/>
        </p:nvSpPr>
        <p:spPr>
          <a:xfrm>
            <a:off x="7549375" y="2438398"/>
            <a:ext cx="43712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 appears to be a </a:t>
            </a:r>
            <a:r>
              <a:rPr lang="en-US" sz="2400" dirty="0" err="1"/>
              <a:t>peakin</a:t>
            </a:r>
            <a:r>
              <a:rPr lang="en-US" sz="2400" dirty="0"/>
              <a:t>  </a:t>
            </a:r>
            <a:r>
              <a:rPr lang="en-US" sz="2400" dirty="0" err="1"/>
              <a:t>KickStarter</a:t>
            </a:r>
            <a:r>
              <a:rPr lang="en-US" sz="2400" dirty="0"/>
              <a:t> campaigns in 2015, but as the data does not extend beyond March of 2017 we cannot confirm the downtrend.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B995C2-D8B4-4583-AF70-3F378C12D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264552"/>
              </p:ext>
            </p:extLst>
          </p:nvPr>
        </p:nvGraphicFramePr>
        <p:xfrm>
          <a:off x="1332720" y="1888021"/>
          <a:ext cx="6216656" cy="4094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817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CF53B-5515-4263-A5AC-BC73DDC1E8B9}"/>
              </a:ext>
            </a:extLst>
          </p:cNvPr>
          <p:cNvSpPr txBox="1"/>
          <p:nvPr/>
        </p:nvSpPr>
        <p:spPr>
          <a:xfrm>
            <a:off x="6979703" y="2438398"/>
            <a:ext cx="49741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Sample of data (4K campaigns) only represents ~1% of all </a:t>
            </a:r>
            <a:r>
              <a:rPr lang="en-US" sz="2400" dirty="0" err="1"/>
              <a:t>KickStarter</a:t>
            </a:r>
            <a:r>
              <a:rPr lang="en-US" sz="2400" dirty="0"/>
              <a:t> campaigns (300K+ projects launched)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74% of sampled campaigns originate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4963E7E-B59F-4C2C-8D4A-9600E8835EF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84311" y="2006666"/>
          <a:ext cx="5495392" cy="4165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0772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possible tables/graphs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2C3F59-7DAB-4603-BF39-94343F624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148317"/>
              </p:ext>
            </p:extLst>
          </p:nvPr>
        </p:nvGraphicFramePr>
        <p:xfrm>
          <a:off x="1273098" y="1973765"/>
          <a:ext cx="9645805" cy="4304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924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possible tables/graphs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9578DF-78D6-469D-B8ED-F38EC669C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694227"/>
              </p:ext>
            </p:extLst>
          </p:nvPr>
        </p:nvGraphicFramePr>
        <p:xfrm>
          <a:off x="1674541" y="1812074"/>
          <a:ext cx="9922727" cy="4360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3934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241</Words>
  <Application>Microsoft Office PowerPoint</Application>
  <PresentationFormat>Widescreen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Parallax</vt:lpstr>
      <vt:lpstr>KickStarter Summary</vt:lpstr>
      <vt:lpstr>Conclusion #1: Theater campaigns have the highest success rates</vt:lpstr>
      <vt:lpstr>Conclusion #2: Games &amp; Technogym achieves the highest average funding (~4K% &gt; Goal)</vt:lpstr>
      <vt:lpstr>Conclusion #3: Starting a campaign in May has historically yielded the highest success rate</vt:lpstr>
      <vt:lpstr>Limitations of Data</vt:lpstr>
      <vt:lpstr>Limitations of Data</vt:lpstr>
      <vt:lpstr>Other possible tables/graphs</vt:lpstr>
      <vt:lpstr>Other possible tables/graphs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KickStarter Summary</dc:title>
  <dc:creator>Nary Tang</dc:creator>
  <cp:lastModifiedBy> </cp:lastModifiedBy>
  <cp:revision>10</cp:revision>
  <dcterms:created xsi:type="dcterms:W3CDTF">2019-02-24T02:03:20Z</dcterms:created>
  <dcterms:modified xsi:type="dcterms:W3CDTF">2019-02-24T06:30:16Z</dcterms:modified>
</cp:coreProperties>
</file>